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58" r:id="rId10"/>
    <p:sldId id="267" r:id="rId11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83">
          <p15:clr>
            <a:srgbClr val="A4A3A4"/>
          </p15:clr>
        </p15:guide>
        <p15:guide id="3" pos="2880">
          <p15:clr>
            <a:srgbClr val="A4A3A4"/>
          </p15:clr>
        </p15:guide>
        <p15:guide id="4" pos="264">
          <p15:clr>
            <a:srgbClr val="A4A3A4"/>
          </p15:clr>
        </p15:guide>
        <p15:guide id="5" pos="54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>
        <p:guide orient="horz" pos="2160"/>
        <p:guide orient="horz" pos="483"/>
        <p:guide pos="2880"/>
        <p:guide pos="264"/>
        <p:guide pos="5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D2B4-84B5-4BF2-907F-253CA9CE351E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7A89-6C14-4E87-866C-E1401201B397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" y="0"/>
            <a:ext cx="9142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2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D2B4-84B5-4BF2-907F-253CA9CE351E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7A89-6C14-4E87-866C-E1401201B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5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D2B4-84B5-4BF2-907F-253CA9CE351E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7A89-6C14-4E87-866C-E1401201B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8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D2B4-84B5-4BF2-907F-253CA9CE351E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7A89-6C14-4E87-866C-E1401201B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8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D2B4-84B5-4BF2-907F-253CA9CE351E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7A89-6C14-4E87-866C-E1401201B39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" y="0"/>
            <a:ext cx="9142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8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D2B4-84B5-4BF2-907F-253CA9CE351E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7A89-6C14-4E87-866C-E1401201B39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806"/>
            <a:ext cx="9140316" cy="68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7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D2B4-84B5-4BF2-907F-253CA9CE351E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7A89-6C14-4E87-866C-E1401201B39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" y="806"/>
            <a:ext cx="9140316" cy="68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D2B4-84B5-4BF2-907F-253CA9CE351E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7A89-6C14-4E87-866C-E1401201B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3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D2B4-84B5-4BF2-907F-253CA9CE351E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7A89-6C14-4E87-866C-E1401201B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D2B4-84B5-4BF2-907F-253CA9CE351E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7A89-6C14-4E87-866C-E1401201B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2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D2B4-84B5-4BF2-907F-253CA9CE351E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7A89-6C14-4E87-866C-E1401201B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D2B4-84B5-4BF2-907F-253CA9CE351E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7A89-6C14-4E87-866C-E1401201B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9D2B4-84B5-4BF2-907F-253CA9CE351E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F7A89-6C14-4E87-866C-E1401201B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3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104" y="2186667"/>
            <a:ext cx="8531496" cy="164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98" b="1" baseline="30000" dirty="0" smtClean="0"/>
              <a:t>Технологии </a:t>
            </a:r>
            <a:r>
              <a:rPr lang="ru-RU" sz="4898" b="1" baseline="30000" dirty="0"/>
              <a:t>производства композитных материалов и изделий </a:t>
            </a:r>
            <a:r>
              <a:rPr lang="ru-RU" sz="4898" b="1" baseline="30000" dirty="0" smtClean="0"/>
              <a:t>из</a:t>
            </a:r>
            <a:r>
              <a:rPr lang="en-US" sz="4898" b="1" baseline="30000" dirty="0" smtClean="0"/>
              <a:t> </a:t>
            </a:r>
            <a:r>
              <a:rPr lang="ru-RU" sz="4898" b="1" baseline="30000" dirty="0" smtClean="0"/>
              <a:t>них </a:t>
            </a:r>
            <a:endParaRPr lang="en-US" sz="4898" b="1" baseline="30000" dirty="0" smtClean="0"/>
          </a:p>
          <a:p>
            <a:r>
              <a:rPr lang="ru-RU" sz="2358" baseline="30000" dirty="0" smtClean="0">
                <a:solidFill>
                  <a:srgbClr val="19B000"/>
                </a:solidFill>
              </a:rPr>
              <a:t>Презентация компании</a:t>
            </a:r>
          </a:p>
          <a:p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0104" y="5937705"/>
            <a:ext cx="251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Санкт-Петербург</a:t>
            </a:r>
          </a:p>
          <a:p>
            <a:r>
              <a:rPr lang="ru-RU" sz="1400" dirty="0">
                <a:solidFill>
                  <a:schemeClr val="bg1"/>
                </a:solidFill>
              </a:rPr>
              <a:t>а</a:t>
            </a:r>
            <a:r>
              <a:rPr lang="ru-RU" sz="1400" dirty="0" smtClean="0">
                <a:solidFill>
                  <a:schemeClr val="bg1"/>
                </a:solidFill>
              </a:rPr>
              <a:t>вгуст, 2019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0" y="506626"/>
            <a:ext cx="2552360" cy="3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4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5128" y="2980365"/>
            <a:ext cx="5184288" cy="73991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19B000"/>
                </a:solidFill>
                <a:latin typeface="+mn-lt"/>
                <a:ea typeface="+mn-ea"/>
                <a:cs typeface="+mn-cs"/>
              </a:rPr>
              <a:t>Спасибо за внимание!</a:t>
            </a:r>
            <a:br>
              <a:rPr lang="ru-RU" sz="2400" dirty="0" smtClean="0">
                <a:solidFill>
                  <a:srgbClr val="19B000"/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19B000"/>
                </a:solidFill>
                <a:latin typeface="+mn-lt"/>
                <a:ea typeface="+mn-ea"/>
                <a:cs typeface="+mn-cs"/>
              </a:rPr>
              <a:t>Будем рады выполнить Ваш заказ.</a:t>
            </a:r>
            <a:endParaRPr lang="ru-RU" sz="2400" dirty="0">
              <a:solidFill>
                <a:srgbClr val="19B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15128" y="4772810"/>
            <a:ext cx="4644308" cy="1453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/>
              <a:t>РФ, </a:t>
            </a:r>
            <a:r>
              <a:rPr lang="ru-RU" sz="1600" b="1" dirty="0" smtClean="0"/>
              <a:t>432057, г</a:t>
            </a:r>
            <a:r>
              <a:rPr lang="ru-RU" sz="1600" b="1" dirty="0"/>
              <a:t>. </a:t>
            </a:r>
            <a:r>
              <a:rPr lang="ru-RU" sz="1600" b="1" dirty="0" smtClean="0"/>
              <a:t>Ульяновск,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 smtClean="0"/>
              <a:t>ул</a:t>
            </a:r>
            <a:r>
              <a:rPr lang="ru-RU" sz="1600" b="1" dirty="0"/>
              <a:t>. Брестская, 78, корпус 13 </a:t>
            </a:r>
            <a:br>
              <a:rPr lang="ru-RU" sz="1600" b="1" dirty="0"/>
            </a:br>
            <a:r>
              <a:rPr lang="ru-RU" sz="1600" b="1" dirty="0" smtClean="0"/>
              <a:t>+</a:t>
            </a:r>
            <a:r>
              <a:rPr lang="ru-RU" sz="1600" b="1" dirty="0"/>
              <a:t>7 960 377-20-83</a:t>
            </a:r>
            <a:br>
              <a:rPr lang="ru-RU" sz="1600" b="1" dirty="0"/>
            </a:br>
            <a:r>
              <a:rPr lang="ru-RU" sz="1600" b="1" dirty="0" smtClean="0"/>
              <a:t>+</a:t>
            </a:r>
            <a:r>
              <a:rPr lang="ru-RU" sz="1600" b="1" dirty="0"/>
              <a:t>7 960 </a:t>
            </a:r>
            <a:r>
              <a:rPr lang="ru-RU" sz="1600" b="1" dirty="0" smtClean="0"/>
              <a:t>362-77-77</a:t>
            </a:r>
            <a:endParaRPr lang="ru-RU" sz="16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/>
              <a:t>+7 (8422) 30-29-48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2711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419248" y="1943402"/>
            <a:ext cx="3952727" cy="29542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544"/>
              </a:spcAft>
              <a:buNone/>
            </a:pPr>
            <a:r>
              <a:rPr lang="ru-RU" sz="1500" b="1" dirty="0"/>
              <a:t>Завод GS </a:t>
            </a:r>
            <a:r>
              <a:rPr lang="ru-RU" sz="1500" b="1" dirty="0" err="1"/>
              <a:t>Composite</a:t>
            </a:r>
            <a:r>
              <a:rPr lang="ru-RU" sz="1500" b="1" dirty="0"/>
              <a:t> — первое в России </a:t>
            </a:r>
            <a:r>
              <a:rPr lang="ru-RU" sz="1500" b="1" dirty="0" smtClean="0"/>
              <a:t>производство </a:t>
            </a:r>
            <a:r>
              <a:rPr lang="ru-RU" sz="1500" b="1" dirty="0"/>
              <a:t>древесно-полимерного композита </a:t>
            </a:r>
            <a:r>
              <a:rPr lang="ru-RU" sz="1500" b="1" dirty="0" smtClean="0"/>
              <a:t>(ДПК) по </a:t>
            </a:r>
            <a:r>
              <a:rPr lang="ru-RU" sz="1500" b="1" dirty="0"/>
              <a:t>инновационной технологии </a:t>
            </a:r>
            <a:r>
              <a:rPr lang="ru-RU" sz="1500" b="1" dirty="0" smtClean="0"/>
              <a:t>с </a:t>
            </a:r>
            <a:r>
              <a:rPr lang="ru-RU" sz="1500" b="1" dirty="0"/>
              <a:t>добавлением твердого пластика (ПЭТ). Предприятие входит в </a:t>
            </a:r>
            <a:r>
              <a:rPr lang="ru-RU" sz="1500" b="1" dirty="0" smtClean="0"/>
              <a:t>состав лесопромышленного </a:t>
            </a:r>
            <a:r>
              <a:rPr lang="ru-RU" sz="1500" b="1" dirty="0"/>
              <a:t>комплекса </a:t>
            </a:r>
            <a:r>
              <a:rPr lang="ru-RU" sz="1500" b="1" dirty="0" smtClean="0"/>
              <a:t>холдинга GS </a:t>
            </a:r>
            <a:r>
              <a:rPr lang="ru-RU" sz="1500" b="1" dirty="0" err="1"/>
              <a:t>Group</a:t>
            </a:r>
            <a:r>
              <a:rPr lang="ru-RU" sz="1500" b="1" dirty="0"/>
              <a:t>.</a:t>
            </a:r>
          </a:p>
          <a:p>
            <a:pPr marL="0" indent="0">
              <a:lnSpc>
                <a:spcPct val="100000"/>
              </a:lnSpc>
              <a:spcAft>
                <a:spcPts val="544"/>
              </a:spcAft>
              <a:buNone/>
            </a:pPr>
            <a:r>
              <a:rPr lang="ru-RU" sz="1500" b="1" dirty="0"/>
              <a:t>Производственный процесс включает два этапа: производство гранул ДПК и изготовление из них готовых изделий.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04799" y="6372933"/>
            <a:ext cx="246355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 smtClean="0">
                <a:solidFill>
                  <a:srgbClr val="19B000"/>
                </a:solidFill>
              </a:rPr>
              <a:t>2</a:t>
            </a:r>
            <a:endParaRPr lang="ru-RU" sz="1633" dirty="0">
              <a:solidFill>
                <a:srgbClr val="19B000"/>
              </a:solidFill>
            </a:endParaRPr>
          </a:p>
        </p:txBody>
      </p:sp>
      <p:pic>
        <p:nvPicPr>
          <p:cNvPr id="2050" name="Picture 2" descr="\\gs.int\redirectfolders\e.ponomarev\Desktop\gs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74" y="5239388"/>
            <a:ext cx="3130550" cy="42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5247" y="895437"/>
            <a:ext cx="4376304" cy="82959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19B000"/>
                </a:solidFill>
                <a:latin typeface="+mn-lt"/>
                <a:ea typeface="+mn-ea"/>
                <a:cs typeface="+mn-cs"/>
              </a:rPr>
              <a:t>Завод по производству древесно-полимерного </a:t>
            </a:r>
            <a:r>
              <a:rPr lang="ru-RU" sz="2400" b="1" dirty="0" smtClean="0">
                <a:solidFill>
                  <a:srgbClr val="19B000"/>
                </a:solidFill>
                <a:latin typeface="+mn-lt"/>
                <a:ea typeface="+mn-ea"/>
                <a:cs typeface="+mn-cs"/>
              </a:rPr>
              <a:t>композита</a:t>
            </a:r>
            <a:r>
              <a:rPr lang="en-US" sz="2400" b="1" dirty="0" smtClean="0">
                <a:solidFill>
                  <a:srgbClr val="19B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rgbClr val="19B000"/>
                </a:solidFill>
                <a:latin typeface="+mn-lt"/>
                <a:ea typeface="+mn-ea"/>
                <a:cs typeface="+mn-cs"/>
              </a:rPr>
              <a:t>GS </a:t>
            </a:r>
            <a:r>
              <a:rPr lang="ru-RU" sz="2400" b="1" dirty="0" err="1">
                <a:solidFill>
                  <a:srgbClr val="19B000"/>
                </a:solidFill>
                <a:latin typeface="+mn-lt"/>
                <a:ea typeface="+mn-ea"/>
                <a:cs typeface="+mn-cs"/>
              </a:rPr>
              <a:t>Composite</a:t>
            </a:r>
            <a:endParaRPr lang="ru-RU" sz="2400" b="1" dirty="0">
              <a:solidFill>
                <a:srgbClr val="19B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3774" y="2271566"/>
            <a:ext cx="3121025" cy="229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79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04799" y="6372933"/>
            <a:ext cx="246355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rgbClr val="19B000"/>
                </a:solidFill>
              </a:rPr>
              <a:t>3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6711" y="658600"/>
            <a:ext cx="8348349" cy="45305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19B000"/>
                </a:solidFill>
                <a:latin typeface="+mn-lt"/>
                <a:ea typeface="+mn-ea"/>
                <a:cs typeface="+mn-cs"/>
              </a:rPr>
              <a:t>Участок гранулирования ДПК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16711" y="1215421"/>
            <a:ext cx="4245906" cy="25986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500" dirty="0"/>
              <a:t>Участок гранулирования позволяет достичь не только стабильно высокого </a:t>
            </a:r>
            <a:r>
              <a:rPr lang="ru-RU" sz="1500" dirty="0" smtClean="0"/>
              <a:t>качества изделий </a:t>
            </a:r>
            <a:br>
              <a:rPr lang="ru-RU" sz="1500" dirty="0" smtClean="0"/>
            </a:br>
            <a:r>
              <a:rPr lang="ru-RU" sz="1500" dirty="0" smtClean="0"/>
              <a:t>из ДПК, но и внешнего соответствия выбранным цветовым решениям.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500" dirty="0"/>
              <a:t>Это дает возможность покупателям нашей продукции при расширении участка строительства или ремонта докупать требуемые изделия в нужной цветовой гамме.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1"/>
            <a:ext cx="4132799" cy="229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69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04799" y="6372933"/>
            <a:ext cx="246355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rgbClr val="19B000"/>
                </a:solidFill>
              </a:rPr>
              <a:t>4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6809" y="648714"/>
            <a:ext cx="8414254" cy="45305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19B000"/>
                </a:solidFill>
                <a:latin typeface="+mn-lt"/>
                <a:ea typeface="+mn-ea"/>
                <a:cs typeface="+mn-cs"/>
              </a:rPr>
              <a:t>Производство готовых изделий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16809" y="1224634"/>
            <a:ext cx="4822556" cy="18918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500" dirty="0"/>
              <a:t>В процессе производства готовых изделий предварительно гранулированный ДПК проходит следующие стадии:</a:t>
            </a:r>
            <a:endParaRPr lang="ru-RU" sz="1500" dirty="0" smtClean="0"/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1500" dirty="0"/>
              <a:t>э</a:t>
            </a:r>
            <a:r>
              <a:rPr lang="ru-RU" sz="1500" dirty="0" smtClean="0"/>
              <a:t>кструзия (формирование требуемых изделий);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1500" dirty="0"/>
              <a:t>н</a:t>
            </a:r>
            <a:r>
              <a:rPr lang="ru-RU" sz="1500" dirty="0" smtClean="0"/>
              <a:t>арезка (под размер заказчика);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1500" dirty="0" err="1"/>
              <a:t>б</a:t>
            </a:r>
            <a:r>
              <a:rPr lang="ru-RU" sz="1500" dirty="0" err="1" smtClean="0"/>
              <a:t>раширование</a:t>
            </a:r>
            <a:r>
              <a:rPr lang="ru-RU" sz="1500" dirty="0" smtClean="0"/>
              <a:t> и тиснение </a:t>
            </a:r>
            <a:br>
              <a:rPr lang="ru-RU" sz="1500" dirty="0" smtClean="0"/>
            </a:br>
            <a:r>
              <a:rPr lang="ru-RU" sz="1500" dirty="0" smtClean="0"/>
              <a:t>(формирование внешнего вида изделий).</a:t>
            </a:r>
            <a:endParaRPr lang="ru-RU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39" y="3429000"/>
            <a:ext cx="5400860" cy="229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06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04799" y="6372933"/>
            <a:ext cx="246355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rgbClr val="19B000"/>
                </a:solidFill>
              </a:rPr>
              <a:t>5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962" y="630148"/>
            <a:ext cx="8596668" cy="47779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19B000"/>
                </a:solidFill>
                <a:latin typeface="+mn-lt"/>
                <a:ea typeface="+mn-ea"/>
                <a:cs typeface="+mn-cs"/>
              </a:rPr>
              <a:t>Состав ДПК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21962" y="1214928"/>
            <a:ext cx="4257130" cy="383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500" dirty="0" smtClean="0"/>
              <a:t>Производимый </a:t>
            </a:r>
            <a:r>
              <a:rPr lang="ru-RU" sz="1500" dirty="0"/>
              <a:t>нашей компанией ДПК включает следующие компоненты</a:t>
            </a:r>
            <a:r>
              <a:rPr lang="ru-RU" sz="1500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500" dirty="0"/>
              <a:t>п</a:t>
            </a:r>
            <a:r>
              <a:rPr lang="ru-RU" sz="1500" dirty="0" smtClean="0"/>
              <a:t>олимеры: полиэтилен (ПНД), </a:t>
            </a:r>
            <a:br>
              <a:rPr lang="ru-RU" sz="1500" dirty="0" smtClean="0"/>
            </a:br>
            <a:r>
              <a:rPr lang="ru-RU" sz="1500" dirty="0" smtClean="0"/>
              <a:t>твердый пластик (ПЭТ);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1500" dirty="0"/>
              <a:t>н</a:t>
            </a:r>
            <a:r>
              <a:rPr lang="ru-RU" sz="1500" dirty="0" smtClean="0"/>
              <a:t>аполнители: древесная мука, тальк;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1500" dirty="0"/>
              <a:t>ц</a:t>
            </a:r>
            <a:r>
              <a:rPr lang="ru-RU" sz="1500" dirty="0" smtClean="0"/>
              <a:t>ветовые пигменты;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1500" dirty="0"/>
              <a:t>с</a:t>
            </a:r>
            <a:r>
              <a:rPr lang="ru-RU" sz="1500" dirty="0" smtClean="0"/>
              <a:t>овместители.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500" dirty="0"/>
              <a:t>В составе нет вредных для человека веществ, он обеспечивает длительный срок службы и высокий уровень износоустойчивости изделий.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3774" y="3895725"/>
            <a:ext cx="3121024" cy="229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176" y="1319213"/>
            <a:ext cx="3121024" cy="229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6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04799" y="6372933"/>
            <a:ext cx="246355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 smtClean="0">
                <a:solidFill>
                  <a:srgbClr val="19B000"/>
                </a:solidFill>
              </a:rPr>
              <a:t>6</a:t>
            </a:r>
            <a:endParaRPr lang="ru-RU" sz="1633" dirty="0">
              <a:solidFill>
                <a:srgbClr val="19B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9100" y="660970"/>
            <a:ext cx="4809065" cy="41551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19B000"/>
                </a:solidFill>
                <a:latin typeface="+mn-lt"/>
                <a:ea typeface="+mn-ea"/>
                <a:cs typeface="+mn-cs"/>
              </a:rPr>
              <a:t>Ассортимент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19100" y="1219657"/>
            <a:ext cx="4018233" cy="337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/>
              <a:t>Ассортимент продукции GS </a:t>
            </a:r>
            <a:r>
              <a:rPr lang="ru-RU" sz="1500" dirty="0" err="1"/>
              <a:t>Composite</a:t>
            </a:r>
            <a:r>
              <a:rPr lang="ru-RU" sz="1500" dirty="0"/>
              <a:t> представлен следующими </a:t>
            </a:r>
            <a:r>
              <a:rPr lang="ru-RU" sz="1500" dirty="0" smtClean="0"/>
              <a:t>группами:</a:t>
            </a:r>
          </a:p>
          <a:p>
            <a:pPr marL="180000" lvl="1" indent="-180000"/>
            <a:r>
              <a:rPr lang="ru-RU" sz="1500" dirty="0"/>
              <a:t>т</a:t>
            </a:r>
            <a:r>
              <a:rPr lang="ru-RU" sz="1500" dirty="0" smtClean="0"/>
              <a:t>еррасная </a:t>
            </a:r>
            <a:r>
              <a:rPr lang="ru-RU" sz="1500" dirty="0"/>
              <a:t>доска (различные виды пустотелых, полнотелых, шовных, бесшовных террасных досок);</a:t>
            </a:r>
          </a:p>
          <a:p>
            <a:pPr marL="180000" lvl="1" indent="-180000"/>
            <a:r>
              <a:rPr lang="ru-RU" sz="1500" dirty="0"/>
              <a:t>о</a:t>
            </a:r>
            <a:r>
              <a:rPr lang="ru-RU" sz="1500" dirty="0" smtClean="0"/>
              <a:t>граждения </a:t>
            </a:r>
            <a:r>
              <a:rPr lang="ru-RU" sz="1500" dirty="0"/>
              <a:t>(конструкции с перилами, заборные конструкции);</a:t>
            </a:r>
          </a:p>
          <a:p>
            <a:pPr marL="180000" lvl="1" indent="-180000"/>
            <a:r>
              <a:rPr lang="ru-RU" sz="1500" dirty="0" err="1"/>
              <a:t>с</a:t>
            </a:r>
            <a:r>
              <a:rPr lang="ru-RU" sz="1500" dirty="0" err="1" smtClean="0"/>
              <a:t>айдинговые</a:t>
            </a:r>
            <a:r>
              <a:rPr lang="ru-RU" sz="1500" dirty="0" smtClean="0"/>
              <a:t> </a:t>
            </a:r>
            <a:r>
              <a:rPr lang="ru-RU" sz="1500" dirty="0"/>
              <a:t>изделия.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" y="3180660"/>
            <a:ext cx="40099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Наша продукция позволяет не только облагородить территорию красивыми и долговечными материалами, но и легко возвести новое строение, например садовый домик.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62" y="1310372"/>
            <a:ext cx="2118628" cy="21186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9" y="3708259"/>
            <a:ext cx="2118941" cy="211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2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04799" y="6372933"/>
            <a:ext cx="246355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 smtClean="0">
                <a:solidFill>
                  <a:srgbClr val="19B000"/>
                </a:solidFill>
              </a:rPr>
              <a:t>7</a:t>
            </a:r>
            <a:endParaRPr lang="ru-RU" sz="1633" dirty="0">
              <a:solidFill>
                <a:srgbClr val="19B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520593" y="1615801"/>
            <a:ext cx="1963598" cy="5122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None/>
            </a:pPr>
            <a:r>
              <a:rPr lang="ru-RU" sz="1300" dirty="0" smtClean="0"/>
              <a:t>Молочный</a:t>
            </a:r>
          </a:p>
          <a:p>
            <a:pPr marL="0" indent="0" algn="r">
              <a:lnSpc>
                <a:spcPct val="200000"/>
              </a:lnSpc>
              <a:buNone/>
            </a:pPr>
            <a:endParaRPr lang="ru-RU" sz="1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Антрацит</a:t>
            </a:r>
            <a:endParaRPr lang="ru-RU" sz="1300" dirty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endParaRPr lang="ru-RU" sz="4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r>
              <a:rPr lang="ru-RU" sz="1300" dirty="0" err="1" smtClean="0">
                <a:solidFill>
                  <a:schemeClr val="tx1"/>
                </a:solidFill>
              </a:rPr>
              <a:t>Венге</a:t>
            </a:r>
            <a:endParaRPr lang="en-US" sz="13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endParaRPr lang="ru-RU" sz="4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Сосна</a:t>
            </a:r>
          </a:p>
          <a:p>
            <a:pPr marL="0" indent="0" algn="r">
              <a:lnSpc>
                <a:spcPct val="200000"/>
              </a:lnSpc>
              <a:buNone/>
            </a:pPr>
            <a:endParaRPr lang="ru-RU" sz="300" dirty="0" smtClean="0"/>
          </a:p>
          <a:p>
            <a:pPr marL="0" indent="0" algn="r">
              <a:lnSpc>
                <a:spcPct val="200000"/>
              </a:lnSpc>
              <a:buNone/>
            </a:pPr>
            <a:r>
              <a:rPr lang="ru-RU" sz="1300" dirty="0" smtClean="0"/>
              <a:t>Темно-Серый</a:t>
            </a:r>
          </a:p>
          <a:p>
            <a:pPr marL="0" indent="0" algn="r">
              <a:lnSpc>
                <a:spcPct val="200000"/>
              </a:lnSpc>
              <a:buNone/>
            </a:pPr>
            <a:endParaRPr lang="ru-RU" sz="4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Молочный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1962" y="630148"/>
            <a:ext cx="8596668" cy="477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19B000"/>
                </a:solidFill>
                <a:latin typeface="+mn-lt"/>
              </a:rPr>
              <a:t>Цветовые решения продукции</a:t>
            </a:r>
            <a:endParaRPr lang="ru-RU" sz="2400" dirty="0">
              <a:solidFill>
                <a:srgbClr val="19B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64" y="2545593"/>
            <a:ext cx="851103" cy="6275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64" y="4784049"/>
            <a:ext cx="851102" cy="630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64" y="3311218"/>
            <a:ext cx="851102" cy="6222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63" y="1845088"/>
            <a:ext cx="851103" cy="570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64" y="4063602"/>
            <a:ext cx="851102" cy="5605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64" y="5575967"/>
            <a:ext cx="851102" cy="540016"/>
          </a:xfrm>
          <a:prstGeom prst="rect">
            <a:avLst/>
          </a:prstGeom>
        </p:spPr>
      </p:pic>
      <p:sp>
        <p:nvSpPr>
          <p:cNvPr id="38" name="Объект 2"/>
          <p:cNvSpPr txBox="1">
            <a:spLocks/>
          </p:cNvSpPr>
          <p:nvPr/>
        </p:nvSpPr>
        <p:spPr>
          <a:xfrm>
            <a:off x="2265681" y="1603769"/>
            <a:ext cx="2038903" cy="5122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None/>
            </a:pPr>
            <a:r>
              <a:rPr lang="ru-RU" sz="1300" dirty="0"/>
              <a:t>Светло-Серый</a:t>
            </a:r>
            <a:endParaRPr lang="ru-RU" sz="105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endParaRPr lang="ru-RU" sz="2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Коричневый</a:t>
            </a:r>
            <a:endParaRPr lang="ru-RU" sz="1300" dirty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endParaRPr lang="ru-RU" sz="4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r>
              <a:rPr lang="ru-RU" sz="1300" dirty="0" err="1" smtClean="0">
                <a:solidFill>
                  <a:schemeClr val="tx1"/>
                </a:solidFill>
              </a:rPr>
              <a:t>Венге</a:t>
            </a:r>
            <a:endParaRPr lang="en-US" sz="13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endParaRPr lang="ru-RU" sz="3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Сосна</a:t>
            </a:r>
          </a:p>
          <a:p>
            <a:pPr marL="0" indent="0" algn="r">
              <a:lnSpc>
                <a:spcPct val="200000"/>
              </a:lnSpc>
              <a:buNone/>
            </a:pPr>
            <a:endParaRPr lang="ru-RU" sz="300" dirty="0" smtClean="0"/>
          </a:p>
          <a:p>
            <a:pPr marL="0" indent="0" algn="r">
              <a:lnSpc>
                <a:spcPct val="200000"/>
              </a:lnSpc>
              <a:buNone/>
            </a:pPr>
            <a:r>
              <a:rPr lang="ru-RU" sz="1300" dirty="0" smtClean="0"/>
              <a:t>Коричневый</a:t>
            </a:r>
          </a:p>
          <a:p>
            <a:pPr marL="0" indent="0" algn="r">
              <a:lnSpc>
                <a:spcPct val="200000"/>
              </a:lnSpc>
              <a:buNone/>
            </a:pPr>
            <a:endParaRPr lang="ru-RU" sz="4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r>
              <a:rPr lang="ru-RU" sz="1300" dirty="0" err="1" smtClean="0">
                <a:solidFill>
                  <a:schemeClr val="tx1"/>
                </a:solidFill>
              </a:rPr>
              <a:t>Венге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808" y="1833794"/>
            <a:ext cx="851103" cy="5709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42" y="4772032"/>
            <a:ext cx="834369" cy="64202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70" y="2540156"/>
            <a:ext cx="846341" cy="63299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22" y="3332466"/>
            <a:ext cx="851102" cy="60099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22" y="4063602"/>
            <a:ext cx="844389" cy="57829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42" y="5563078"/>
            <a:ext cx="834369" cy="552906"/>
          </a:xfrm>
          <a:prstGeom prst="rect">
            <a:avLst/>
          </a:prstGeom>
        </p:spPr>
      </p:pic>
      <p:sp>
        <p:nvSpPr>
          <p:cNvPr id="45" name="Объект 2"/>
          <p:cNvSpPr txBox="1">
            <a:spLocks/>
          </p:cNvSpPr>
          <p:nvPr/>
        </p:nvSpPr>
        <p:spPr>
          <a:xfrm>
            <a:off x="5259230" y="1603768"/>
            <a:ext cx="2038903" cy="5122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None/>
            </a:pPr>
            <a:r>
              <a:rPr lang="ru-RU" sz="1300" dirty="0" smtClean="0"/>
              <a:t>Шоколад</a:t>
            </a:r>
            <a:endParaRPr lang="ru-RU" sz="105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endParaRPr lang="ru-RU" sz="2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r>
              <a:rPr lang="ru-RU" sz="1300" dirty="0"/>
              <a:t>Светло-Серый</a:t>
            </a:r>
            <a:endParaRPr lang="ru-RU" sz="1050" dirty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endParaRPr lang="ru-RU" sz="4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r>
              <a:rPr lang="ru-RU" sz="1300" dirty="0">
                <a:solidFill>
                  <a:schemeClr val="tx1"/>
                </a:solidFill>
              </a:rPr>
              <a:t>Молочный</a:t>
            </a:r>
          </a:p>
          <a:p>
            <a:pPr marL="0" indent="0" algn="r">
              <a:lnSpc>
                <a:spcPct val="200000"/>
              </a:lnSpc>
              <a:buNone/>
            </a:pPr>
            <a:endParaRPr lang="ru-RU" sz="3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r>
              <a:rPr lang="ru-RU" sz="1300" dirty="0" err="1" smtClean="0">
                <a:solidFill>
                  <a:schemeClr val="tx1"/>
                </a:solidFill>
              </a:rPr>
              <a:t>Венге</a:t>
            </a:r>
            <a:endParaRPr lang="ru-RU" sz="13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endParaRPr lang="ru-RU" sz="300" dirty="0" smtClean="0"/>
          </a:p>
          <a:p>
            <a:pPr marL="0" indent="0" algn="r">
              <a:lnSpc>
                <a:spcPct val="200000"/>
              </a:lnSpc>
              <a:buNone/>
            </a:pPr>
            <a:r>
              <a:rPr lang="ru-RU" sz="1300" dirty="0" smtClean="0"/>
              <a:t>Коричневый</a:t>
            </a:r>
          </a:p>
          <a:p>
            <a:pPr marL="0" indent="0" algn="r">
              <a:lnSpc>
                <a:spcPct val="200000"/>
              </a:lnSpc>
              <a:buNone/>
            </a:pPr>
            <a:endParaRPr lang="ru-RU" sz="40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r>
              <a:rPr lang="ru-RU" sz="1300" dirty="0">
                <a:solidFill>
                  <a:schemeClr val="tx1"/>
                </a:solidFill>
              </a:rPr>
              <a:t>Антрацит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57" y="1833794"/>
            <a:ext cx="846504" cy="57091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57" y="2545593"/>
            <a:ext cx="857531" cy="62755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71" y="3318206"/>
            <a:ext cx="850817" cy="61525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71" y="4063602"/>
            <a:ext cx="850817" cy="5859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57" y="5563078"/>
            <a:ext cx="857532" cy="55934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71" y="4772032"/>
            <a:ext cx="850817" cy="6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9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04799" y="6372933"/>
            <a:ext cx="246355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rgbClr val="19B000"/>
                </a:solidFill>
              </a:rPr>
              <a:t>8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5128" y="675315"/>
            <a:ext cx="5871372" cy="73991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19B000"/>
                </a:solidFill>
                <a:latin typeface="+mn-lt"/>
                <a:ea typeface="+mn-ea"/>
                <a:cs typeface="+mn-cs"/>
              </a:rPr>
              <a:t>Преимущества продукции </a:t>
            </a:r>
            <a:r>
              <a:rPr lang="en-US" sz="2400" dirty="0">
                <a:solidFill>
                  <a:srgbClr val="19B000"/>
                </a:solidFill>
                <a:latin typeface="+mn-lt"/>
                <a:ea typeface="+mn-ea"/>
                <a:cs typeface="+mn-cs"/>
              </a:rPr>
              <a:t>GS Composite</a:t>
            </a:r>
            <a:endParaRPr lang="ru-RU" sz="2400" dirty="0">
              <a:solidFill>
                <a:srgbClr val="19B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15128" y="1565797"/>
            <a:ext cx="4644308" cy="40376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500" b="1" dirty="0"/>
              <a:t>Мы применяем только первичные материалы, благодаря </a:t>
            </a:r>
            <a:r>
              <a:rPr lang="ru-RU" sz="1500" b="1" dirty="0" smtClean="0"/>
              <a:t>чему</a:t>
            </a:r>
            <a:r>
              <a:rPr lang="ru-RU" sz="1500" b="1" dirty="0"/>
              <a:t>:</a:t>
            </a:r>
            <a:endParaRPr lang="ru-RU" sz="15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500" dirty="0" smtClean="0"/>
              <a:t>срок службы нашей продукции составляет </a:t>
            </a:r>
            <a:br>
              <a:rPr lang="ru-RU" sz="1500" dirty="0" smtClean="0"/>
            </a:br>
            <a:r>
              <a:rPr lang="ru-RU" sz="1500" dirty="0" smtClean="0"/>
              <a:t>не менее 30 лет;</a:t>
            </a:r>
          </a:p>
          <a:p>
            <a:pPr marL="180000" lvl="1" indent="-180000">
              <a:lnSpc>
                <a:spcPct val="110000"/>
              </a:lnSpc>
              <a:spcBef>
                <a:spcPts val="0"/>
              </a:spcBef>
            </a:pPr>
            <a:r>
              <a:rPr lang="ru-RU" sz="1500" dirty="0" smtClean="0"/>
              <a:t>физико-механические свойства всегда соответствуют предъявляемым требованиям.</a:t>
            </a:r>
          </a:p>
          <a:p>
            <a:pPr marL="180000" lvl="1" indent="-180000">
              <a:lnSpc>
                <a:spcPct val="110000"/>
              </a:lnSpc>
              <a:spcBef>
                <a:spcPts val="0"/>
              </a:spcBef>
            </a:pPr>
            <a:endParaRPr lang="ru-RU" sz="15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500" b="1" dirty="0" smtClean="0"/>
              <a:t>Технология производства нашей продукции </a:t>
            </a:r>
            <a:br>
              <a:rPr lang="ru-RU" sz="1500" b="1" dirty="0" smtClean="0"/>
            </a:br>
            <a:r>
              <a:rPr lang="ru-RU" sz="1500" b="1" dirty="0" smtClean="0"/>
              <a:t>с применением ПЭТ превосходит качество аналогичной продукции на основе ПВХ, ПП и т.п.:</a:t>
            </a:r>
          </a:p>
          <a:p>
            <a:pPr marL="180000" lvl="1" indent="-180000">
              <a:lnSpc>
                <a:spcPct val="110000"/>
              </a:lnSpc>
            </a:pPr>
            <a:r>
              <a:rPr lang="ru-RU" sz="1500" dirty="0"/>
              <a:t>не теряет цвет с течением времени;</a:t>
            </a:r>
          </a:p>
          <a:p>
            <a:pPr marL="180000" lvl="1" indent="-180000">
              <a:lnSpc>
                <a:spcPct val="110000"/>
              </a:lnSpc>
            </a:pPr>
            <a:r>
              <a:rPr lang="ru-RU" sz="1500" dirty="0" smtClean="0"/>
              <a:t>не </a:t>
            </a:r>
            <a:r>
              <a:rPr lang="ru-RU" sz="1500" dirty="0"/>
              <a:t>выделяет вредных для человека веществ, в том числе при горении</a:t>
            </a:r>
            <a:r>
              <a:rPr lang="ru-RU" sz="1500" dirty="0" smtClean="0"/>
              <a:t>;</a:t>
            </a:r>
          </a:p>
          <a:p>
            <a:pPr marL="180000" lvl="1" indent="-180000">
              <a:lnSpc>
                <a:spcPct val="110000"/>
              </a:lnSpc>
            </a:pPr>
            <a:r>
              <a:rPr lang="ru-RU" sz="1500" dirty="0" smtClean="0"/>
              <a:t>не </a:t>
            </a:r>
            <a:r>
              <a:rPr lang="ru-RU" sz="1500" dirty="0"/>
              <a:t>разрушается под воздействием отрицательных температур.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5800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03" y="1839994"/>
            <a:ext cx="3209397" cy="4407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019" y="636866"/>
            <a:ext cx="4647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9B000"/>
                </a:solidFill>
              </a:rPr>
              <a:t>GS Group – российский инвестиционно-промышленный холдинг</a:t>
            </a:r>
            <a:endParaRPr lang="ru-RU" sz="3991" dirty="0">
              <a:solidFill>
                <a:srgbClr val="19B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019" y="1839994"/>
            <a:ext cx="4279672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Национальный </a:t>
            </a:r>
            <a:r>
              <a:rPr lang="ru-RU" sz="1500" dirty="0"/>
              <a:t>технологический лидер в области разработки и производства комплексных решений для цифрового телевидения. </a:t>
            </a:r>
          </a:p>
          <a:p>
            <a:pPr marL="285750" indent="-285750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Инвестор </a:t>
            </a:r>
            <a:r>
              <a:rPr lang="ru-RU" sz="1500" dirty="0"/>
              <a:t>инновационного кластера «</a:t>
            </a:r>
            <a:r>
              <a:rPr lang="ru-RU" sz="1500" dirty="0" err="1"/>
              <a:t>Технополис</a:t>
            </a:r>
            <a:r>
              <a:rPr lang="ru-RU" sz="1500" dirty="0"/>
              <a:t> GS», в состав которого входят высокотехнологичные производства микроэлектроники и потребительской электроники полного цикла.</a:t>
            </a:r>
          </a:p>
          <a:p>
            <a:pPr marL="285750" indent="-285750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Стратегический </a:t>
            </a:r>
            <a:r>
              <a:rPr lang="ru-RU" sz="1500" dirty="0"/>
              <a:t>партнер, основной технический подрядчик и интегратор крупнейшего российского оператора цифрового телевидения «</a:t>
            </a:r>
            <a:r>
              <a:rPr lang="ru-RU" sz="1500" dirty="0" err="1"/>
              <a:t>Триколор</a:t>
            </a:r>
            <a:r>
              <a:rPr lang="ru-RU" sz="1500" dirty="0"/>
              <a:t> ТВ».</a:t>
            </a:r>
          </a:p>
          <a:p>
            <a:pPr marL="285750" indent="-285750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Инвестор </a:t>
            </a:r>
            <a:r>
              <a:rPr lang="ru-RU" sz="1500" dirty="0"/>
              <a:t>высокотехнологичного комплекса по лесозаготовке, </a:t>
            </a:r>
            <a:r>
              <a:rPr lang="ru-RU" sz="1500" dirty="0" err="1"/>
              <a:t>лесовосстановлению</a:t>
            </a:r>
            <a:r>
              <a:rPr lang="ru-RU" sz="1500" dirty="0"/>
              <a:t> и глубокой переработке древесины — </a:t>
            </a:r>
            <a:r>
              <a:rPr lang="ru-RU" sz="1500" dirty="0" err="1"/>
              <a:t>экологичного</a:t>
            </a:r>
            <a:r>
              <a:rPr lang="ru-RU" sz="1500" dirty="0"/>
              <a:t> производства замкнутого цикла с собственной ресурсно-сырьевой базой.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78982" y="6372933"/>
            <a:ext cx="472173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dirty="0" smtClean="0">
                <a:solidFill>
                  <a:srgbClr val="19B000"/>
                </a:solidFill>
              </a:rPr>
              <a:t> 11</a:t>
            </a:r>
            <a:endParaRPr lang="ru-RU" sz="1633" dirty="0">
              <a:solidFill>
                <a:srgbClr val="19B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36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1142</TotalTime>
  <Words>334</Words>
  <Application>Microsoft Office PowerPoint</Application>
  <PresentationFormat>Экран (4:3)</PresentationFormat>
  <Paragraphs>88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 3</vt:lpstr>
      <vt:lpstr>Тема Office</vt:lpstr>
      <vt:lpstr>Презентация PowerPoint</vt:lpstr>
      <vt:lpstr>Завод по производству древесно-полимерного композита GS Composite</vt:lpstr>
      <vt:lpstr>Участок гранулирования ДПК</vt:lpstr>
      <vt:lpstr>Производство готовых изделий</vt:lpstr>
      <vt:lpstr>Состав ДПК</vt:lpstr>
      <vt:lpstr>Ассортимент</vt:lpstr>
      <vt:lpstr>Презентация PowerPoint</vt:lpstr>
      <vt:lpstr>Преимущества продукции GS Composite</vt:lpstr>
      <vt:lpstr>Презентация PowerPoint</vt:lpstr>
      <vt:lpstr>Спасибо за внимание! Будем рады выполнить Ваш заказ.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 Дмитрий Александрович</dc:creator>
  <cp:lastModifiedBy>Зимицкая Дарья Александровна</cp:lastModifiedBy>
  <cp:revision>87</cp:revision>
  <cp:lastPrinted>2017-09-06T14:52:04Z</cp:lastPrinted>
  <dcterms:created xsi:type="dcterms:W3CDTF">2017-08-09T08:44:22Z</dcterms:created>
  <dcterms:modified xsi:type="dcterms:W3CDTF">2019-08-13T17:11:05Z</dcterms:modified>
</cp:coreProperties>
</file>