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4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73B"/>
    <a:srgbClr val="712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28211-4A77-4ADD-8291-684F45A34756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A6756-C874-4C8B-9D93-2AD43AFC0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5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365" y="2242456"/>
            <a:ext cx="5191178" cy="1238477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365" y="3573009"/>
            <a:ext cx="5191178" cy="875619"/>
          </a:xfrm>
        </p:spPr>
        <p:txBody>
          <a:bodyPr>
            <a:normAutofit/>
          </a:bodyPr>
          <a:lstStyle>
            <a:lvl1pPr marL="0" indent="0" algn="l">
              <a:buNone/>
              <a:defRPr sz="2000" i="1" u="none">
                <a:solidFill>
                  <a:srgbClr val="1E773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0365" y="5696857"/>
            <a:ext cx="1491343" cy="1024619"/>
          </a:xfrm>
        </p:spPr>
        <p:txBody>
          <a:bodyPr/>
          <a:lstStyle/>
          <a:p>
            <a:r>
              <a:rPr lang="ru-RU" dirty="0"/>
              <a:t>Санкт-Петербург</a:t>
            </a:r>
            <a:endParaRPr lang="en-US" dirty="0"/>
          </a:p>
          <a:p>
            <a:endParaRPr lang="en-US" dirty="0"/>
          </a:p>
          <a:p>
            <a:fld id="{1F5AA773-9E8D-4412-AF04-D3B0517568AD}" type="datetime1">
              <a:rPr lang="ru-RU" smtClean="0"/>
              <a:t>09.08.2022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70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52701"/>
            <a:ext cx="7886700" cy="50430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53331"/>
            <a:ext cx="8653332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3614" y="6356351"/>
            <a:ext cx="75794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0B3817DB-C27E-42B7-B456-9AD2FA0CF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14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15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05" y="1595291"/>
            <a:ext cx="3378486" cy="1010975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Контакты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304" y="2606266"/>
            <a:ext cx="3378487" cy="2308486"/>
          </a:xfrm>
        </p:spPr>
        <p:txBody>
          <a:bodyPr>
            <a:normAutofit/>
          </a:bodyPr>
          <a:lstStyle>
            <a:lvl1pPr marL="0" indent="0">
              <a:buNone/>
              <a:defRPr lang="ru-RU" sz="1800" b="1" i="1" baseline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b="0" i="0" dirty="0">
                <a:solidFill>
                  <a:schemeClr val="bg1"/>
                </a:solidFill>
                <a:effectLst/>
                <a:latin typeface="+mn-lt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68713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BA62-83CC-4AE5-846D-A575DCD6B8C8}" type="datetime1">
              <a:rPr lang="ru-RU" smtClean="0"/>
              <a:t>09.08.2022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17DB-C27E-42B7-B456-9AD2FA0CF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8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aseline="30000" dirty="0"/>
              <a:t>Технологии производства композитных материалов </a:t>
            </a:r>
            <a:br>
              <a:rPr lang="ru-RU" baseline="30000" dirty="0"/>
            </a:br>
            <a:r>
              <a:rPr lang="ru-RU" baseline="30000" dirty="0"/>
              <a:t>и изделий из</a:t>
            </a:r>
            <a:r>
              <a:rPr lang="en-US" baseline="30000" dirty="0"/>
              <a:t> </a:t>
            </a:r>
            <a:r>
              <a:rPr lang="ru-RU" baseline="30000" dirty="0"/>
              <a:t>них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5872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Завод по производству древесно-полимерного композита </a:t>
            </a:r>
            <a:r>
              <a:rPr lang="ru-RU" dirty="0"/>
              <a:t>«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Варяжский композит»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1E773B"/>
                </a:solidFill>
              </a:rPr>
              <a:t>Завод по производству древесно-полимерного композита «Варяжский композит» — первое в России предприятие, использующее инновационную технологию изготовления гранул ДПК с добавлением твердого пластика. </a:t>
            </a:r>
          </a:p>
          <a:p>
            <a:pPr marL="0" indent="0">
              <a:buNone/>
            </a:pPr>
            <a:r>
              <a:rPr lang="ru-RU" dirty="0">
                <a:solidFill>
                  <a:srgbClr val="1E773B"/>
                </a:solidFill>
              </a:rPr>
              <a:t/>
            </a:r>
            <a:br>
              <a:rPr lang="ru-RU" dirty="0">
                <a:solidFill>
                  <a:srgbClr val="1E773B"/>
                </a:solidFill>
              </a:rPr>
            </a:br>
            <a:r>
              <a:rPr lang="ru-RU" dirty="0">
                <a:solidFill>
                  <a:srgbClr val="1E773B"/>
                </a:solidFill>
              </a:rPr>
              <a:t>«Варяжский композит» — экологичное производство, использующее для создания востребованной импортозамещающей продукции отходы местных деревообрабатывающих предприятий и отходы ПЭТ. Объем производства завода составляет 500 кг/час гранул ДПК, мощность предприятия — 1 200 тонн готовых изделий в год.</a:t>
            </a:r>
          </a:p>
          <a:p>
            <a:pPr marL="0" indent="0">
              <a:buNone/>
            </a:pPr>
            <a:endParaRPr lang="ru-RU" dirty="0">
              <a:solidFill>
                <a:srgbClr val="71208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7DB-C27E-42B7-B456-9AD2FA0CF71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AA48116-B9B5-0760-1217-810126C0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2562" y="3641859"/>
            <a:ext cx="3340022" cy="245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54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Участок гранулирования ДПК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rgbClr val="1E773B"/>
                </a:solidFill>
              </a:rPr>
              <a:t>Участок гранулирования позволяет достичь не только стабильно высокого качества изделий из ДПК, но и внешнего соответствия выбранным цветовым решениям.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rgbClr val="1E773B"/>
                </a:solidFill>
              </a:rPr>
              <a:t>Это дает возможность покупателям нашей продукции при расширении участка строительства или ремонта докупать требуемые изделия в нужной цветовой гамме.</a:t>
            </a:r>
            <a:endParaRPr lang="ru-RU" sz="1400" dirty="0">
              <a:solidFill>
                <a:srgbClr val="71208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1208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7DB-C27E-42B7-B456-9AD2FA0CF71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A981C2D-1C25-F0A2-1CD2-1E0AC2B38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42" y="2977689"/>
            <a:ext cx="4944457" cy="274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01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Производство готовых изделий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>
                <a:solidFill>
                  <a:srgbClr val="1E773B"/>
                </a:solidFill>
              </a:rPr>
              <a:t>В процессе производства готовых изделий предварительно гранулированный ДПК проходит следующие стадии:</a:t>
            </a:r>
          </a:p>
          <a:p>
            <a:pPr lvl="1"/>
            <a:r>
              <a:rPr lang="ru-RU" sz="1400" dirty="0"/>
              <a:t>Экструзия (формирование требуемых изделий)</a:t>
            </a:r>
          </a:p>
          <a:p>
            <a:pPr lvl="1"/>
            <a:r>
              <a:rPr lang="ru-RU" sz="1400" dirty="0"/>
              <a:t>Нарезка (под размер заказчика)</a:t>
            </a:r>
          </a:p>
          <a:p>
            <a:pPr lvl="1"/>
            <a:r>
              <a:rPr lang="ru-RU" sz="1400" dirty="0" err="1"/>
              <a:t>Браширование</a:t>
            </a:r>
            <a:r>
              <a:rPr lang="ru-RU" sz="1400" dirty="0"/>
              <a:t> и тиснение (формирование внешнего вида изделий)</a:t>
            </a:r>
            <a:endParaRPr lang="ru-RU" sz="1400" dirty="0">
              <a:solidFill>
                <a:srgbClr val="71208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1208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7DB-C27E-42B7-B456-9AD2FA0CF71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1C7D40-83E8-18C9-6FFC-9634E0280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94" y="3199158"/>
            <a:ext cx="5941051" cy="252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8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 ДПК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>
                <a:solidFill>
                  <a:srgbClr val="1E773B"/>
                </a:solidFill>
              </a:rPr>
              <a:t>Производимый нашей компанией ДПК включает следующие компоненты:</a:t>
            </a:r>
          </a:p>
          <a:p>
            <a:pPr lvl="1"/>
            <a:r>
              <a:rPr lang="ru-RU" sz="1400" dirty="0"/>
              <a:t>Полимеры</a:t>
            </a:r>
            <a:r>
              <a:rPr lang="en-GB" sz="1400" dirty="0"/>
              <a:t>:</a:t>
            </a:r>
            <a:r>
              <a:rPr lang="ru-RU" sz="1400" dirty="0"/>
              <a:t> полиэтилен (ПНД), твердый пластик (ПЭТ)</a:t>
            </a:r>
          </a:p>
          <a:p>
            <a:pPr lvl="1"/>
            <a:r>
              <a:rPr lang="ru-RU" sz="1400" dirty="0"/>
              <a:t>Наполнители</a:t>
            </a:r>
            <a:r>
              <a:rPr lang="en-GB" sz="1400" dirty="0"/>
              <a:t>: </a:t>
            </a:r>
            <a:r>
              <a:rPr lang="ru-RU" sz="1400" dirty="0"/>
              <a:t>древесная мука, тальк </a:t>
            </a:r>
          </a:p>
          <a:p>
            <a:pPr lvl="1"/>
            <a:r>
              <a:rPr lang="ru-RU" sz="1400" dirty="0"/>
              <a:t>Цветовые пигменты</a:t>
            </a:r>
          </a:p>
          <a:p>
            <a:pPr lvl="1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Совместители</a:t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rgbClr val="1E773B"/>
                </a:solidFill>
              </a:rPr>
              <a:t>В составе нет вредных для человека веществ, он обеспечивает длительный срок службы и высокий уровень износоустойчивости изделий.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7DB-C27E-42B7-B456-9AD2FA0CF71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931D27A-1FDA-D930-3CBA-769C16C9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048" y="3803099"/>
            <a:ext cx="3121024" cy="229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281610E-4062-F246-2485-79E2E548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501" y="3803098"/>
            <a:ext cx="3121024" cy="229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32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Ассортимент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>
                <a:solidFill>
                  <a:srgbClr val="1E773B"/>
                </a:solidFill>
              </a:rPr>
              <a:t>Ассортимент продукции </a:t>
            </a:r>
            <a:r>
              <a:rPr lang="ru-RU" dirty="0" smtClean="0">
                <a:solidFill>
                  <a:srgbClr val="1E773B"/>
                </a:solidFill>
              </a:rPr>
              <a:t>бренда </a:t>
            </a:r>
            <a:r>
              <a:rPr lang="ru-RU" dirty="0" smtClean="0">
                <a:solidFill>
                  <a:srgbClr val="1E773B"/>
                </a:solidFill>
              </a:rPr>
              <a:t>«Варяжский </a:t>
            </a:r>
            <a:r>
              <a:rPr lang="ru-RU" dirty="0">
                <a:solidFill>
                  <a:srgbClr val="1E773B"/>
                </a:solidFill>
              </a:rPr>
              <a:t>композит» </a:t>
            </a:r>
            <a:r>
              <a:rPr lang="ru-RU" dirty="0" smtClean="0">
                <a:solidFill>
                  <a:srgbClr val="1E773B"/>
                </a:solidFill>
              </a:rPr>
              <a:t>представлен </a:t>
            </a:r>
            <a:r>
              <a:rPr lang="ru-RU" dirty="0">
                <a:solidFill>
                  <a:srgbClr val="1E773B"/>
                </a:solidFill>
              </a:rPr>
              <a:t>следующими группами:</a:t>
            </a:r>
          </a:p>
          <a:p>
            <a:pPr lvl="1"/>
            <a:r>
              <a:rPr lang="ru-RU" sz="1400" dirty="0"/>
              <a:t>Террасная доска (различные виды пустотелых, полнотелых, шовных, бесшовных террасных досок);</a:t>
            </a:r>
          </a:p>
          <a:p>
            <a:pPr lvl="1"/>
            <a:r>
              <a:rPr lang="ru-RU" sz="1400" dirty="0"/>
              <a:t>Ограждения (конструкции с перилами, заборные конструкции);</a:t>
            </a:r>
          </a:p>
          <a:p>
            <a:pPr lvl="1"/>
            <a:r>
              <a:rPr lang="ru-RU" sz="1400" dirty="0"/>
              <a:t>Сайдинговые изделия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1E773B"/>
                </a:solidFill>
              </a:rPr>
              <a:t>Наша продукция позволяет не только облагородить территорию красивыми </a:t>
            </a:r>
            <a:br>
              <a:rPr lang="ru-RU" dirty="0">
                <a:solidFill>
                  <a:srgbClr val="1E773B"/>
                </a:solidFill>
              </a:rPr>
            </a:br>
            <a:r>
              <a:rPr lang="ru-RU" dirty="0">
                <a:solidFill>
                  <a:srgbClr val="1E773B"/>
                </a:solidFill>
              </a:rPr>
              <a:t>и долговечными материалами, но и легко возвести новое строение, например садовый домик.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7DB-C27E-42B7-B456-9AD2FA0CF71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CC2D76-E7C1-1C72-AF68-6FEE3CA61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9" y="3757067"/>
            <a:ext cx="2343928" cy="23439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EC56EE-AF96-FED5-220F-9E04564E0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42" y="3757067"/>
            <a:ext cx="2343928" cy="23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9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Цветовые решения продукции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253331"/>
            <a:ext cx="124920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dirty="0"/>
              <a:t>Молочный</a:t>
            </a:r>
          </a:p>
          <a:p>
            <a:pPr marL="0" indent="0">
              <a:lnSpc>
                <a:spcPct val="200000"/>
              </a:lnSpc>
              <a:buNone/>
            </a:pPr>
            <a:endParaRPr lang="ru-RU" sz="300" dirty="0"/>
          </a:p>
          <a:p>
            <a:pPr marL="0" indent="0">
              <a:lnSpc>
                <a:spcPct val="200000"/>
              </a:lnSpc>
              <a:buNone/>
            </a:pPr>
            <a:r>
              <a:rPr lang="ru-RU" dirty="0"/>
              <a:t>Антрацит</a:t>
            </a:r>
          </a:p>
          <a:p>
            <a:pPr marL="0" indent="0">
              <a:lnSpc>
                <a:spcPct val="200000"/>
              </a:lnSpc>
              <a:buNone/>
            </a:pPr>
            <a:endParaRPr lang="ru-RU" sz="600" dirty="0"/>
          </a:p>
          <a:p>
            <a:pPr marL="0" indent="0">
              <a:lnSpc>
                <a:spcPct val="200000"/>
              </a:lnSpc>
              <a:buNone/>
            </a:pPr>
            <a:r>
              <a:rPr lang="ru-RU" dirty="0" err="1"/>
              <a:t>Венге</a:t>
            </a: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ru-RU" sz="600" dirty="0"/>
          </a:p>
          <a:p>
            <a:pPr marL="0" indent="0">
              <a:lnSpc>
                <a:spcPct val="200000"/>
              </a:lnSpc>
              <a:buNone/>
            </a:pPr>
            <a:r>
              <a:rPr lang="ru-RU" dirty="0"/>
              <a:t>Сосна</a:t>
            </a:r>
          </a:p>
          <a:p>
            <a:pPr marL="0" indent="0">
              <a:lnSpc>
                <a:spcPct val="200000"/>
              </a:lnSpc>
              <a:buNone/>
            </a:pPr>
            <a:endParaRPr lang="ru-RU" sz="500" dirty="0"/>
          </a:p>
          <a:p>
            <a:pPr marL="0" indent="0">
              <a:lnSpc>
                <a:spcPct val="200000"/>
              </a:lnSpc>
              <a:buNone/>
            </a:pPr>
            <a:r>
              <a:rPr lang="ru-RU" dirty="0"/>
              <a:t>Темно-серый</a:t>
            </a:r>
          </a:p>
          <a:p>
            <a:pPr marL="0" indent="0">
              <a:lnSpc>
                <a:spcPct val="200000"/>
              </a:lnSpc>
              <a:buNone/>
            </a:pPr>
            <a:endParaRPr lang="ru-RU" sz="600" dirty="0"/>
          </a:p>
          <a:p>
            <a:pPr marL="0" indent="0">
              <a:lnSpc>
                <a:spcPct val="200000"/>
              </a:lnSpc>
              <a:buNone/>
            </a:pPr>
            <a:r>
              <a:rPr lang="ru-RU" dirty="0"/>
              <a:t>Молочный</a:t>
            </a:r>
            <a:endParaRPr lang="ru-RU" dirty="0">
              <a:solidFill>
                <a:srgbClr val="71208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7DB-C27E-42B7-B456-9AD2FA0CF71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C84D99-BD68-EEED-460B-B439CA463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00" y="1965130"/>
            <a:ext cx="851103" cy="6275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3A24DA-FF1C-E367-620F-51ABCF9C5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00" y="4203586"/>
            <a:ext cx="851102" cy="6300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9317DE-9DCF-37C8-E895-D490238F0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00" y="2730755"/>
            <a:ext cx="851102" cy="6222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200E84-B5D3-F5EE-F0B1-5F521F4C70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99" y="1264625"/>
            <a:ext cx="851103" cy="5709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A10927-9B2A-0D4C-03BB-5AA1F300CE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00" y="3483139"/>
            <a:ext cx="851102" cy="5605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DF4630-EA89-2207-BCB0-5D52323A60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00" y="4995504"/>
            <a:ext cx="851102" cy="5400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70441F-73CE-D7A8-5BA9-FEC16528F1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70" y="1264625"/>
            <a:ext cx="868172" cy="5823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D9895F-2220-2A41-DE3E-FDC58A39D1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40" y="4202863"/>
            <a:ext cx="851102" cy="6548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5DA9E5-5395-6F6B-B662-67BD504C13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28" y="1970987"/>
            <a:ext cx="863314" cy="6456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834C3D-5357-26FD-17FB-7C274C051F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83" y="2763297"/>
            <a:ext cx="868171" cy="6130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F7AD5B-DB67-B2BA-A402-142CFA53AE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18" y="3494433"/>
            <a:ext cx="861323" cy="5898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9A9394-D0AD-2EE6-16EE-23BCBDC019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40" y="4993909"/>
            <a:ext cx="851102" cy="5639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311A411-5CCD-4997-FBE7-4A5E5A26731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93" y="1253331"/>
            <a:ext cx="846504" cy="5709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203C21-D28F-0664-83BD-DDB69702766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93" y="1965130"/>
            <a:ext cx="857531" cy="6275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B0C5EA4-0CA2-BAC5-A48A-60ADB81AD92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07" y="2737743"/>
            <a:ext cx="850817" cy="6152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316B7FF-69E1-4A73-33FB-40B31D5D8A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07" y="3483139"/>
            <a:ext cx="850817" cy="5859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6404583-B882-D3D4-0248-CC460042528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93" y="4982615"/>
            <a:ext cx="857532" cy="55934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405033-F86D-9D8B-467A-21727E348CB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07" y="4191569"/>
            <a:ext cx="850817" cy="642021"/>
          </a:xfrm>
          <a:prstGeom prst="rect">
            <a:avLst/>
          </a:prstGeom>
        </p:spPr>
      </p:pic>
      <p:sp>
        <p:nvSpPr>
          <p:cNvPr id="25" name="Объект 2">
            <a:extLst>
              <a:ext uri="{FF2B5EF4-FFF2-40B4-BE49-F238E27FC236}">
                <a16:creationId xmlns:a16="http://schemas.microsoft.com/office/drawing/2014/main" id="{D0D3AEC8-686D-829A-42D6-8A302E1A45CB}"/>
              </a:ext>
            </a:extLst>
          </p:cNvPr>
          <p:cNvSpPr txBox="1">
            <a:spLocks/>
          </p:cNvSpPr>
          <p:nvPr/>
        </p:nvSpPr>
        <p:spPr>
          <a:xfrm>
            <a:off x="2664434" y="1264625"/>
            <a:ext cx="12492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/>
              <a:t>Светло-серый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ru-RU" sz="300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/>
              <a:t>Коричневый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ru-RU" sz="600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 err="1"/>
              <a:t>Венге</a:t>
            </a:r>
            <a:endParaRPr lang="en-US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ru-RU" sz="600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/>
              <a:t>Сосна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ru-RU" sz="500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/>
              <a:t>Коричневый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ru-RU" sz="600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 err="1"/>
              <a:t>Венге</a:t>
            </a:r>
            <a:endParaRPr lang="ru-RU" dirty="0">
              <a:solidFill>
                <a:srgbClr val="71208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AC66CBBC-40DE-41B1-A6C8-60F228351814}"/>
              </a:ext>
            </a:extLst>
          </p:cNvPr>
          <p:cNvSpPr txBox="1">
            <a:spLocks/>
          </p:cNvSpPr>
          <p:nvPr/>
        </p:nvSpPr>
        <p:spPr>
          <a:xfrm>
            <a:off x="5601298" y="1264625"/>
            <a:ext cx="12492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/>
              <a:t>Шоколад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ru-RU" sz="300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/>
              <a:t>Светло-серый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ru-RU" sz="600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/>
              <a:t>Молочный</a:t>
            </a:r>
            <a:endParaRPr lang="en-US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ru-RU" sz="600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 err="1"/>
              <a:t>Венге</a:t>
            </a:r>
            <a:endParaRPr lang="ru-RU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ru-RU" sz="500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/>
              <a:t>Коричневый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ru-RU" sz="600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ru-RU" dirty="0"/>
              <a:t>Антрацит</a:t>
            </a:r>
            <a:endParaRPr lang="ru-RU" dirty="0">
              <a:solidFill>
                <a:srgbClr val="71208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54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Преимущества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продукции «Варяжский композит»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dirty="0">
                <a:solidFill>
                  <a:srgbClr val="1E773B"/>
                </a:solidFill>
              </a:rPr>
              <a:t>Мы применяем только первичные материалы, благодаря чему:</a:t>
            </a:r>
          </a:p>
          <a:p>
            <a:pPr lvl="1"/>
            <a:r>
              <a:rPr lang="en-GB" sz="1400" dirty="0"/>
              <a:t>C</a:t>
            </a:r>
            <a:r>
              <a:rPr lang="ru-RU" sz="1400" dirty="0"/>
              <a:t>рок службы нашей продукции составляет не менее 30 лет;</a:t>
            </a:r>
          </a:p>
          <a:p>
            <a:pPr lvl="1"/>
            <a:r>
              <a:rPr lang="ru-RU" sz="1400" dirty="0"/>
              <a:t>Физико-механические свойства всегда соответствуют предъявляемым требованиям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1E773B"/>
                </a:solidFill>
              </a:rPr>
              <a:t>Технология производства нашей продукции </a:t>
            </a:r>
            <a:br>
              <a:rPr lang="ru-RU" dirty="0">
                <a:solidFill>
                  <a:srgbClr val="1E773B"/>
                </a:solidFill>
              </a:rPr>
            </a:br>
            <a:r>
              <a:rPr lang="ru-RU" dirty="0">
                <a:solidFill>
                  <a:srgbClr val="1E773B"/>
                </a:solidFill>
              </a:rPr>
              <a:t>с применением ПЭТ превосходит качество аналогичной продукции на основе ПВХ, </a:t>
            </a:r>
            <a:br>
              <a:rPr lang="ru-RU" dirty="0">
                <a:solidFill>
                  <a:srgbClr val="1E773B"/>
                </a:solidFill>
              </a:rPr>
            </a:br>
            <a:r>
              <a:rPr lang="ru-RU" dirty="0">
                <a:solidFill>
                  <a:srgbClr val="1E773B"/>
                </a:solidFill>
              </a:rPr>
              <a:t>ПП и т.п.:</a:t>
            </a:r>
          </a:p>
          <a:p>
            <a:pPr lvl="1"/>
            <a:r>
              <a:rPr lang="ru-RU" sz="1400" dirty="0"/>
              <a:t>Не теряет цвет с течением времени;</a:t>
            </a:r>
          </a:p>
          <a:p>
            <a:pPr lvl="1"/>
            <a:r>
              <a:rPr lang="ru-RU" sz="1400" dirty="0"/>
              <a:t>Не выделяет вредных для человека веществ, в том числе при горении;</a:t>
            </a:r>
          </a:p>
          <a:p>
            <a:pPr lvl="1"/>
            <a:r>
              <a:rPr lang="ru-RU" sz="1400" dirty="0"/>
              <a:t>Не разрушается под воздействием отрицательных температур</a:t>
            </a:r>
          </a:p>
          <a:p>
            <a:pPr lvl="1"/>
            <a:endParaRPr lang="ru-RU" sz="1400" dirty="0"/>
          </a:p>
          <a:p>
            <a:pPr lvl="1"/>
            <a:endParaRPr lang="ru-RU" dirty="0">
              <a:solidFill>
                <a:srgbClr val="1E773B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1E773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7DB-C27E-42B7-B456-9AD2FA0CF71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06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3176223" y="2681021"/>
            <a:ext cx="2419906" cy="1416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i="1" kern="1200" baseline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0" dirty="0"/>
              <a:t>Почта:</a:t>
            </a:r>
          </a:p>
          <a:p>
            <a:r>
              <a:rPr lang="en-US" b="0" i="0" dirty="0"/>
              <a:t>info@varyag-composit.ru</a:t>
            </a:r>
            <a:endParaRPr lang="ru-RU" sz="1400" b="0" dirty="0">
              <a:latin typeface="+mj-lt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6162752" y="2681021"/>
            <a:ext cx="2733910" cy="1416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i="1" kern="1200" baseline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0" dirty="0"/>
              <a:t>Адрес:</a:t>
            </a:r>
          </a:p>
          <a:p>
            <a:r>
              <a:rPr lang="ru-RU" b="0" i="0" dirty="0"/>
              <a:t>432057, г. Ульяновск,</a:t>
            </a:r>
            <a:br>
              <a:rPr lang="ru-RU" b="0" i="0" dirty="0"/>
            </a:br>
            <a:r>
              <a:rPr lang="ru-RU" b="0" i="0" dirty="0"/>
              <a:t>ул. Брестская, 78, корпус 13</a:t>
            </a: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60305" y="2681021"/>
            <a:ext cx="2149293" cy="1416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i="1" kern="1200" baseline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0" dirty="0"/>
              <a:t>Телефон:</a:t>
            </a:r>
          </a:p>
          <a:p>
            <a:r>
              <a:rPr lang="ru-RU" b="0" i="0" dirty="0"/>
              <a:t>+7 (8422) 30-29-48</a:t>
            </a:r>
            <a:r>
              <a:rPr lang="ru-RU" sz="2000" b="0" i="0" dirty="0"/>
              <a:t/>
            </a:r>
            <a:br>
              <a:rPr lang="ru-RU" sz="2000" b="0" i="0" dirty="0"/>
            </a:br>
            <a:r>
              <a:rPr lang="ru-RU" sz="1400" b="0" dirty="0"/>
              <a:t>производство</a:t>
            </a:r>
          </a:p>
          <a:p>
            <a:r>
              <a:rPr lang="ru-RU" b="0" i="0" dirty="0"/>
              <a:t>+7 (8422) 37-01-86</a:t>
            </a:r>
            <a:r>
              <a:rPr lang="ru-RU" sz="1100" b="0" i="0" dirty="0"/>
              <a:t/>
            </a:r>
            <a:br>
              <a:rPr lang="ru-RU" sz="1100" b="0" i="0" dirty="0"/>
            </a:br>
            <a:r>
              <a:rPr lang="ru-RU" sz="1400" b="0" dirty="0"/>
              <a:t>бухгалтерия</a:t>
            </a:r>
            <a:endParaRPr lang="en-US" sz="1400" b="0" dirty="0"/>
          </a:p>
          <a:p>
            <a:endParaRPr lang="ru-RU" sz="1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8535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427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Технологии производства композитных материалов  и изделий из них </vt:lpstr>
      <vt:lpstr>Завод по производству древесно-полимерного композита «Варяжский композит»</vt:lpstr>
      <vt:lpstr>Участок гранулирования ДПК</vt:lpstr>
      <vt:lpstr>Производство готовых изделий</vt:lpstr>
      <vt:lpstr>Состав ДПК</vt:lpstr>
      <vt:lpstr>Ассортимент</vt:lpstr>
      <vt:lpstr>Цветовые решения продукции</vt:lpstr>
      <vt:lpstr>Преимущества продукции «Варяжский композит» 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Макеев Тимур Игоревич</dc:creator>
  <cp:lastModifiedBy>Данилко Евгения Викторовна</cp:lastModifiedBy>
  <cp:revision>16</cp:revision>
  <dcterms:created xsi:type="dcterms:W3CDTF">2021-12-16T09:55:54Z</dcterms:created>
  <dcterms:modified xsi:type="dcterms:W3CDTF">2022-08-09T13:43:42Z</dcterms:modified>
</cp:coreProperties>
</file>